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5" r:id="rId4"/>
    <p:sldId id="266" r:id="rId5"/>
    <p:sldId id="262" r:id="rId6"/>
    <p:sldId id="268" r:id="rId7"/>
    <p:sldId id="270" r:id="rId8"/>
    <p:sldId id="275" r:id="rId9"/>
    <p:sldId id="261" r:id="rId10"/>
    <p:sldId id="260" r:id="rId11"/>
    <p:sldId id="267" r:id="rId12"/>
    <p:sldId id="272" r:id="rId13"/>
    <p:sldId id="273" r:id="rId14"/>
    <p:sldId id="263" r:id="rId15"/>
    <p:sldId id="271" r:id="rId16"/>
    <p:sldId id="274"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1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EEF560-C3BD-4E0A-8E38-A673924F89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6A7C61-8199-4A15-8A45-E05033ED6199}" type="datetimeFigureOut">
              <a:rPr lang="en-US" smtClean="0"/>
              <a:pPr/>
              <a:t>7/18/2014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EEF560-C3BD-4E0A-8E38-A673924F898D}"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B6A7C61-8199-4A15-8A45-E05033ED6199}" type="datetimeFigureOut">
              <a:rPr lang="en-US" smtClean="0"/>
              <a:pPr/>
              <a:t>7/18/2014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6EEF560-C3BD-4E0A-8E38-A673924F89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Most Missed Questions</a:t>
            </a:r>
            <a:endParaRPr lang="en-US" dirty="0"/>
          </a:p>
        </p:txBody>
      </p:sp>
      <p:sp>
        <p:nvSpPr>
          <p:cNvPr id="3" name="Subtitle 2"/>
          <p:cNvSpPr>
            <a:spLocks noGrp="1"/>
          </p:cNvSpPr>
          <p:nvPr>
            <p:ph type="subTitle" idx="1"/>
          </p:nvPr>
        </p:nvSpPr>
        <p:spPr>
          <a:xfrm>
            <a:off x="722376" y="3886200"/>
            <a:ext cx="7772400" cy="1143000"/>
          </a:xfrm>
        </p:spPr>
        <p:txBody>
          <a:bodyPr>
            <a:normAutofit/>
          </a:bodyPr>
          <a:lstStyle/>
          <a:p>
            <a:r>
              <a:rPr lang="en-US" sz="2800" dirty="0" smtClean="0"/>
              <a:t>At least 30% of 2000 referees missed each one of these questions</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Questions-40%</a:t>
            </a:r>
            <a:endParaRPr lang="en-US" dirty="0"/>
          </a:p>
        </p:txBody>
      </p:sp>
      <p:sp>
        <p:nvSpPr>
          <p:cNvPr id="3" name="Content Placeholder 2"/>
          <p:cNvSpPr>
            <a:spLocks noGrp="1"/>
          </p:cNvSpPr>
          <p:nvPr>
            <p:ph idx="1"/>
          </p:nvPr>
        </p:nvSpPr>
        <p:spPr/>
        <p:txBody>
          <a:bodyPr/>
          <a:lstStyle/>
          <a:p>
            <a:r>
              <a:rPr lang="en-US" dirty="0"/>
              <a:t>It is not a violation of Law 11 (Offside) to receive the ball directly from a dropped ball restart even if the receiving player is ahead of the ball, ahead of the second to last defender, and in the opposing team’s end of the field. </a:t>
            </a:r>
            <a:endParaRPr lang="en-US" dirty="0" smtClean="0"/>
          </a:p>
          <a:p>
            <a:endParaRPr lang="en-US" dirty="0"/>
          </a:p>
          <a:p>
            <a:r>
              <a:rPr lang="en-US" dirty="0"/>
              <a:t>A) True</a:t>
            </a:r>
          </a:p>
          <a:p>
            <a:r>
              <a:rPr lang="en-US" dirty="0"/>
              <a:t>B) False</a:t>
            </a:r>
          </a:p>
          <a:p>
            <a:pPr marL="0" indent="0">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Questions-40%</a:t>
            </a:r>
            <a:endParaRPr lang="en-US" dirty="0"/>
          </a:p>
        </p:txBody>
      </p:sp>
      <p:sp>
        <p:nvSpPr>
          <p:cNvPr id="3" name="Content Placeholder 2"/>
          <p:cNvSpPr>
            <a:spLocks noGrp="1"/>
          </p:cNvSpPr>
          <p:nvPr>
            <p:ph idx="1"/>
          </p:nvPr>
        </p:nvSpPr>
        <p:spPr/>
        <p:txBody>
          <a:bodyPr/>
          <a:lstStyle/>
          <a:p>
            <a:r>
              <a:rPr lang="en-US" dirty="0"/>
              <a:t>The ball is in play on a throw-in when the ball entirely crosses the width of the touchline</a:t>
            </a:r>
            <a:r>
              <a:rPr lang="en-US" dirty="0" smtClean="0"/>
              <a:t>.</a:t>
            </a:r>
          </a:p>
          <a:p>
            <a:endParaRPr lang="en-US" dirty="0"/>
          </a:p>
          <a:p>
            <a:r>
              <a:rPr lang="en-US" dirty="0"/>
              <a:t>A) True</a:t>
            </a:r>
          </a:p>
          <a:p>
            <a:r>
              <a:rPr lang="en-US" dirty="0"/>
              <a:t>B) False</a:t>
            </a:r>
          </a:p>
          <a:p>
            <a:pPr marL="0" indent="0">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Most missed </a:t>
            </a:r>
            <a:r>
              <a:rPr lang="en-US" dirty="0" smtClean="0"/>
              <a:t>Questions-44%</a:t>
            </a:r>
            <a:endParaRPr lang="en-US" dirty="0"/>
          </a:p>
        </p:txBody>
      </p:sp>
      <p:sp>
        <p:nvSpPr>
          <p:cNvPr id="3" name="Content Placeholder 2"/>
          <p:cNvSpPr>
            <a:spLocks noGrp="1"/>
          </p:cNvSpPr>
          <p:nvPr>
            <p:ph idx="1"/>
          </p:nvPr>
        </p:nvSpPr>
        <p:spPr>
          <a:xfrm>
            <a:off x="502920" y="530352"/>
            <a:ext cx="8183880" cy="4727448"/>
          </a:xfrm>
        </p:spPr>
        <p:txBody>
          <a:bodyPr>
            <a:normAutofit fontScale="92500" lnSpcReduction="10000"/>
          </a:bodyPr>
          <a:lstStyle/>
          <a:p>
            <a:r>
              <a:rPr lang="en-US" dirty="0" smtClean="0"/>
              <a:t>Choose </a:t>
            </a:r>
            <a:r>
              <a:rPr lang="en-US" dirty="0"/>
              <a:t>the best answer from among the listed possible answers. Red #5 received a caution before the game began. 20 minutes into the match, she charges an opponent using </a:t>
            </a:r>
            <a:r>
              <a:rPr lang="en-US" dirty="0" smtClean="0"/>
              <a:t>excessive force.</a:t>
            </a:r>
          </a:p>
          <a:p>
            <a:endParaRPr lang="en-US" dirty="0" smtClean="0"/>
          </a:p>
          <a:p>
            <a:r>
              <a:rPr lang="en-US" dirty="0"/>
              <a:t>A) The incident by itself does not require a card</a:t>
            </a:r>
          </a:p>
          <a:p>
            <a:r>
              <a:rPr lang="en-US" dirty="0"/>
              <a:t>B) Caution (show a yellow card)</a:t>
            </a:r>
          </a:p>
          <a:p>
            <a:r>
              <a:rPr lang="en-US" dirty="0"/>
              <a:t>C) Send off (show a red card)</a:t>
            </a:r>
          </a:p>
          <a:p>
            <a:r>
              <a:rPr lang="en-US" dirty="0"/>
              <a:t>D) Show a yellow card and then a red card in sequence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Questions-45%</a:t>
            </a:r>
            <a:endParaRPr lang="en-US" dirty="0"/>
          </a:p>
        </p:txBody>
      </p:sp>
      <p:sp>
        <p:nvSpPr>
          <p:cNvPr id="3" name="Content Placeholder 2"/>
          <p:cNvSpPr>
            <a:spLocks noGrp="1"/>
          </p:cNvSpPr>
          <p:nvPr>
            <p:ph idx="1"/>
          </p:nvPr>
        </p:nvSpPr>
        <p:spPr>
          <a:xfrm>
            <a:off x="502920" y="530352"/>
            <a:ext cx="8183880" cy="4803648"/>
          </a:xfrm>
        </p:spPr>
        <p:txBody>
          <a:bodyPr>
            <a:normAutofit/>
          </a:bodyPr>
          <a:lstStyle/>
          <a:p>
            <a:r>
              <a:rPr lang="en-US" dirty="0" smtClean="0"/>
              <a:t>Before </a:t>
            </a:r>
            <a:r>
              <a:rPr lang="en-US" dirty="0"/>
              <a:t>a player can be cautioned for illegally handling a ball to prevent an opponent from gaining possession of it, you must decide that the player’s action was both deliberate and blatant</a:t>
            </a:r>
            <a:r>
              <a:rPr lang="en-US" dirty="0" smtClean="0"/>
              <a:t>.</a:t>
            </a:r>
          </a:p>
          <a:p>
            <a:endParaRPr lang="en-US" dirty="0"/>
          </a:p>
          <a:p>
            <a:r>
              <a:rPr lang="en-US" dirty="0"/>
              <a:t>A) True</a:t>
            </a:r>
          </a:p>
          <a:p>
            <a:r>
              <a:rPr lang="en-US" dirty="0"/>
              <a:t>B) False</a:t>
            </a:r>
          </a:p>
          <a:p>
            <a:pPr marL="0" indent="0">
              <a:buNone/>
            </a:pPr>
            <a:r>
              <a:rPr lang="en-US" dirty="0"/>
              <a:t>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Questions-50%</a:t>
            </a:r>
            <a:endParaRPr lang="en-US" dirty="0"/>
          </a:p>
        </p:txBody>
      </p:sp>
      <p:sp>
        <p:nvSpPr>
          <p:cNvPr id="3" name="Content Placeholder 2"/>
          <p:cNvSpPr>
            <a:spLocks noGrp="1"/>
          </p:cNvSpPr>
          <p:nvPr>
            <p:ph idx="1"/>
          </p:nvPr>
        </p:nvSpPr>
        <p:spPr>
          <a:xfrm>
            <a:off x="502920" y="530352"/>
            <a:ext cx="8183880" cy="4575048"/>
          </a:xfrm>
        </p:spPr>
        <p:txBody>
          <a:bodyPr>
            <a:normAutofit lnSpcReduction="10000"/>
          </a:bodyPr>
          <a:lstStyle/>
          <a:p>
            <a:r>
              <a:rPr lang="en-US" dirty="0"/>
              <a:t>A Blue substitute runs onto the field during play and violently tackles an opponent in the Blue team’s penalty area. You have stopped play for the described situation. Select the correct restart</a:t>
            </a:r>
            <a:r>
              <a:rPr lang="en-US" dirty="0" smtClean="0"/>
              <a:t>:</a:t>
            </a:r>
          </a:p>
          <a:p>
            <a:endParaRPr lang="en-US" dirty="0" smtClean="0"/>
          </a:p>
          <a:p>
            <a:r>
              <a:rPr lang="en-US" sz="2400" dirty="0"/>
              <a:t>A) Dropped Ball</a:t>
            </a:r>
          </a:p>
          <a:p>
            <a:r>
              <a:rPr lang="en-US" sz="2400" dirty="0"/>
              <a:t>B) Direct Free Kick</a:t>
            </a:r>
          </a:p>
          <a:p>
            <a:r>
              <a:rPr lang="en-US" sz="2400" dirty="0"/>
              <a:t>C) Penalty Kick</a:t>
            </a:r>
          </a:p>
          <a:p>
            <a:r>
              <a:rPr lang="en-US" sz="2400" dirty="0"/>
              <a:t>D) Kick Off</a:t>
            </a:r>
          </a:p>
          <a:p>
            <a:r>
              <a:rPr lang="en-US" sz="2400" dirty="0"/>
              <a:t>E) Indirect Free Kick</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Questions-33%</a:t>
            </a:r>
            <a:endParaRPr lang="en-US" dirty="0"/>
          </a:p>
        </p:txBody>
      </p:sp>
      <p:sp>
        <p:nvSpPr>
          <p:cNvPr id="3" name="Content Placeholder 2"/>
          <p:cNvSpPr>
            <a:spLocks noGrp="1"/>
          </p:cNvSpPr>
          <p:nvPr>
            <p:ph idx="1"/>
          </p:nvPr>
        </p:nvSpPr>
        <p:spPr>
          <a:xfrm>
            <a:off x="381000" y="530352"/>
            <a:ext cx="8382000" cy="4187952"/>
          </a:xfrm>
        </p:spPr>
        <p:txBody>
          <a:bodyPr>
            <a:normAutofit fontScale="92500" lnSpcReduction="20000"/>
          </a:bodyPr>
          <a:lstStyle/>
          <a:p>
            <a:r>
              <a:rPr lang="en-US" sz="3000" dirty="0"/>
              <a:t>This question involves issues of misconduct and the correct action to take. Choose the best answer from among the listed possible answers. Blue #12 handles the ball in an attempt to score a goal. </a:t>
            </a:r>
            <a:endParaRPr lang="en-US" sz="3000" dirty="0" smtClean="0"/>
          </a:p>
          <a:p>
            <a:endParaRPr lang="en-US" dirty="0"/>
          </a:p>
          <a:p>
            <a:r>
              <a:rPr lang="en-US" sz="2600" dirty="0"/>
              <a:t>A) The incident by itself does not require a card</a:t>
            </a:r>
          </a:p>
          <a:p>
            <a:r>
              <a:rPr lang="en-US" sz="2600" dirty="0"/>
              <a:t>B) Caution (show a yellow card)</a:t>
            </a:r>
          </a:p>
          <a:p>
            <a:r>
              <a:rPr lang="en-US" sz="2600" dirty="0"/>
              <a:t>C) Send off (show a red card)</a:t>
            </a:r>
          </a:p>
          <a:p>
            <a:r>
              <a:rPr lang="en-US" sz="2600" dirty="0"/>
              <a:t>D) Show a yellow card and then a red card in sequence</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Questions-33%</a:t>
            </a:r>
            <a:endParaRPr lang="en-US" dirty="0"/>
          </a:p>
        </p:txBody>
      </p:sp>
      <p:sp>
        <p:nvSpPr>
          <p:cNvPr id="3" name="Content Placeholder 2"/>
          <p:cNvSpPr>
            <a:spLocks noGrp="1"/>
          </p:cNvSpPr>
          <p:nvPr>
            <p:ph idx="1"/>
          </p:nvPr>
        </p:nvSpPr>
        <p:spPr/>
        <p:txBody>
          <a:bodyPr/>
          <a:lstStyle/>
          <a:p>
            <a:r>
              <a:rPr lang="en-US" dirty="0"/>
              <a:t>Select the best answer from among those provided. You do a dropped ball restart just outside the Red team’s penalty area and, right after the ball hits the ground, Red #10 attempts to kick the ball to her goalkeeper. The ball instead goes directly </a:t>
            </a:r>
            <a:r>
              <a:rPr lang="en-US" dirty="0" smtClean="0"/>
              <a:t>into the goal.</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a:t>
            </a:r>
            <a:endParaRPr lang="en-US" dirty="0"/>
          </a:p>
        </p:txBody>
      </p:sp>
      <p:sp>
        <p:nvSpPr>
          <p:cNvPr id="3" name="Content Placeholder 2"/>
          <p:cNvSpPr>
            <a:spLocks noGrp="1"/>
          </p:cNvSpPr>
          <p:nvPr>
            <p:ph idx="1"/>
          </p:nvPr>
        </p:nvSpPr>
        <p:spPr>
          <a:xfrm>
            <a:off x="502920" y="530352"/>
            <a:ext cx="8183880" cy="4651248"/>
          </a:xfrm>
        </p:spPr>
        <p:txBody>
          <a:bodyPr>
            <a:normAutofit fontScale="85000" lnSpcReduction="10000"/>
          </a:bodyPr>
          <a:lstStyle/>
          <a:p>
            <a:r>
              <a:rPr lang="en-US" dirty="0"/>
              <a:t>A) A goal has been scored by Red against themselves – the restart is a kickoff.</a:t>
            </a:r>
          </a:p>
          <a:p>
            <a:r>
              <a:rPr lang="en-US" dirty="0"/>
              <a:t>B) A goal cannot be counted if scored this way so the dropped ball restart must be retaken.</a:t>
            </a:r>
          </a:p>
          <a:p>
            <a:r>
              <a:rPr lang="en-US" dirty="0"/>
              <a:t>C) A goal cannot be counted if scored this way – the correct restart is a goal kick for the Red team.</a:t>
            </a:r>
          </a:p>
          <a:p>
            <a:r>
              <a:rPr lang="en-US" dirty="0"/>
              <a:t>D) A goal cannot be counted if scored this way – the correct restart is a corner kick for the Blue team.</a:t>
            </a:r>
          </a:p>
          <a:p>
            <a:r>
              <a:rPr lang="en-US" dirty="0"/>
              <a:t>E) Red #10 has committed a violation of the Law – cancel the goal and restart with an indirect free kick for Blue.</a:t>
            </a:r>
          </a:p>
          <a:p>
            <a:endParaRPr lang="en-US" dirty="0"/>
          </a:p>
        </p:txBody>
      </p:sp>
    </p:spTree>
    <p:extLst>
      <p:ext uri="{BB962C8B-B14F-4D97-AF65-F5344CB8AC3E}">
        <p14:creationId xmlns:p14="http://schemas.microsoft.com/office/powerpoint/2010/main" xmlns="" val="29919056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Questions-30%</a:t>
            </a:r>
            <a:endParaRPr lang="en-US" dirty="0"/>
          </a:p>
        </p:txBody>
      </p:sp>
      <p:sp>
        <p:nvSpPr>
          <p:cNvPr id="3" name="Content Placeholder 2"/>
          <p:cNvSpPr>
            <a:spLocks noGrp="1"/>
          </p:cNvSpPr>
          <p:nvPr>
            <p:ph idx="1"/>
          </p:nvPr>
        </p:nvSpPr>
        <p:spPr/>
        <p:txBody>
          <a:bodyPr/>
          <a:lstStyle/>
          <a:p>
            <a:r>
              <a:rPr lang="en-US" dirty="0"/>
              <a:t>You suspend the game because severe weather threatens play just as the goalkeeper takes possession of the ball inside his goal area. When play resumes, the location of the restart is anywhere in the goal area</a:t>
            </a:r>
            <a:r>
              <a:rPr lang="en-US" dirty="0" smtClean="0"/>
              <a:t>.</a:t>
            </a:r>
          </a:p>
          <a:p>
            <a:endParaRPr lang="en-US" dirty="0"/>
          </a:p>
          <a:p>
            <a:r>
              <a:rPr lang="en-US" dirty="0"/>
              <a:t>A) True</a:t>
            </a:r>
          </a:p>
          <a:p>
            <a:r>
              <a:rPr lang="en-US" dirty="0"/>
              <a:t>B) False</a:t>
            </a:r>
          </a:p>
          <a:p>
            <a:pPr marL="0" indent="0">
              <a:buNone/>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Questions-31%</a:t>
            </a:r>
            <a:endParaRPr lang="en-US" dirty="0"/>
          </a:p>
        </p:txBody>
      </p:sp>
      <p:sp>
        <p:nvSpPr>
          <p:cNvPr id="3" name="Content Placeholder 2"/>
          <p:cNvSpPr>
            <a:spLocks noGrp="1"/>
          </p:cNvSpPr>
          <p:nvPr>
            <p:ph idx="1"/>
          </p:nvPr>
        </p:nvSpPr>
        <p:spPr/>
        <p:txBody>
          <a:bodyPr/>
          <a:lstStyle/>
          <a:p>
            <a:r>
              <a:rPr lang="en-US" dirty="0"/>
              <a:t>The ball is in play on a dropped ball when the ball hits the ground and is played by a player</a:t>
            </a:r>
            <a:r>
              <a:rPr lang="en-US" dirty="0" smtClean="0"/>
              <a:t>.</a:t>
            </a:r>
          </a:p>
          <a:p>
            <a:endParaRPr lang="en-US" dirty="0"/>
          </a:p>
          <a:p>
            <a:r>
              <a:rPr lang="en-US" dirty="0"/>
              <a:t>A) True</a:t>
            </a:r>
          </a:p>
          <a:p>
            <a:r>
              <a:rPr lang="en-US" dirty="0"/>
              <a:t>B) False</a:t>
            </a:r>
          </a:p>
          <a:p>
            <a:pPr marL="0" indent="0">
              <a:buNone/>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Questions-33%</a:t>
            </a:r>
            <a:endParaRPr lang="en-US" dirty="0"/>
          </a:p>
        </p:txBody>
      </p:sp>
      <p:sp>
        <p:nvSpPr>
          <p:cNvPr id="3" name="Content Placeholder 2"/>
          <p:cNvSpPr>
            <a:spLocks noGrp="1"/>
          </p:cNvSpPr>
          <p:nvPr>
            <p:ph idx="1"/>
          </p:nvPr>
        </p:nvSpPr>
        <p:spPr/>
        <p:txBody>
          <a:bodyPr/>
          <a:lstStyle/>
          <a:p>
            <a:r>
              <a:rPr lang="en-US" dirty="0"/>
              <a:t>The ball is in play on a corner kick when the ball is kicked, moves, and leaves the corner </a:t>
            </a:r>
            <a:r>
              <a:rPr lang="en-US" dirty="0" smtClean="0"/>
              <a:t>arc</a:t>
            </a:r>
          </a:p>
          <a:p>
            <a:endParaRPr lang="en-US" dirty="0"/>
          </a:p>
          <a:p>
            <a:r>
              <a:rPr lang="en-US" dirty="0"/>
              <a:t>A) True</a:t>
            </a:r>
          </a:p>
          <a:p>
            <a:r>
              <a:rPr lang="en-US" dirty="0"/>
              <a:t>B) </a:t>
            </a:r>
            <a:r>
              <a:rPr lang="en-US" dirty="0" smtClean="0"/>
              <a:t>False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Questions-34%</a:t>
            </a:r>
            <a:endParaRPr lang="en-US" dirty="0"/>
          </a:p>
        </p:txBody>
      </p:sp>
      <p:sp>
        <p:nvSpPr>
          <p:cNvPr id="3" name="Content Placeholder 2"/>
          <p:cNvSpPr>
            <a:spLocks noGrp="1"/>
          </p:cNvSpPr>
          <p:nvPr>
            <p:ph idx="1"/>
          </p:nvPr>
        </p:nvSpPr>
        <p:spPr>
          <a:xfrm>
            <a:off x="457200" y="530352"/>
            <a:ext cx="8229600" cy="4727448"/>
          </a:xfrm>
        </p:spPr>
        <p:txBody>
          <a:bodyPr>
            <a:normAutofit/>
          </a:bodyPr>
          <a:lstStyle/>
          <a:p>
            <a:r>
              <a:rPr lang="en-US" sz="2600" dirty="0"/>
              <a:t>A defender, angry at being outplayed by Red #9, picks up a rock several yards outside his penalty area and throws it at Red #9. It strikes Red #9 while he is a yard from the goal area line. You have stopped play for the described situation. Select </a:t>
            </a:r>
            <a:r>
              <a:rPr lang="en-US" sz="2600" dirty="0" smtClean="0"/>
              <a:t>the</a:t>
            </a:r>
            <a:r>
              <a:rPr lang="en-US" sz="2600" dirty="0"/>
              <a:t> </a:t>
            </a:r>
            <a:r>
              <a:rPr lang="en-US" sz="2600" dirty="0" smtClean="0"/>
              <a:t>correct restart:</a:t>
            </a:r>
          </a:p>
          <a:p>
            <a:r>
              <a:rPr lang="en-US" sz="2600" dirty="0"/>
              <a:t>A) Dropped Ball</a:t>
            </a:r>
          </a:p>
          <a:p>
            <a:r>
              <a:rPr lang="en-US" sz="2600" dirty="0"/>
              <a:t>B) Direct Free Kick</a:t>
            </a:r>
          </a:p>
          <a:p>
            <a:r>
              <a:rPr lang="en-US" sz="2600" dirty="0"/>
              <a:t>C) Penalty Kick</a:t>
            </a:r>
          </a:p>
          <a:p>
            <a:r>
              <a:rPr lang="en-US" sz="2600" dirty="0"/>
              <a:t>D) Kick Off</a:t>
            </a:r>
          </a:p>
          <a:p>
            <a:r>
              <a:rPr lang="en-US" sz="2600" dirty="0"/>
              <a:t>E) Indirect Free Kick</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Questions-35%</a:t>
            </a:r>
            <a:endParaRPr lang="en-US" dirty="0"/>
          </a:p>
        </p:txBody>
      </p:sp>
      <p:sp>
        <p:nvSpPr>
          <p:cNvPr id="3" name="Content Placeholder 2"/>
          <p:cNvSpPr>
            <a:spLocks noGrp="1"/>
          </p:cNvSpPr>
          <p:nvPr>
            <p:ph idx="1"/>
          </p:nvPr>
        </p:nvSpPr>
        <p:spPr/>
        <p:txBody>
          <a:bodyPr/>
          <a:lstStyle/>
          <a:p>
            <a:r>
              <a:rPr lang="en-US" dirty="0"/>
              <a:t>The ball is in play on an indirect free kick when the ball is kicked, moves, and is touched or played by another player</a:t>
            </a:r>
            <a:r>
              <a:rPr lang="en-US" dirty="0" smtClean="0"/>
              <a:t>.</a:t>
            </a:r>
          </a:p>
          <a:p>
            <a:endParaRPr lang="en-US" dirty="0"/>
          </a:p>
          <a:p>
            <a:r>
              <a:rPr lang="en-US" dirty="0"/>
              <a:t>A) True</a:t>
            </a:r>
          </a:p>
          <a:p>
            <a:r>
              <a:rPr lang="en-US" dirty="0"/>
              <a:t>B) False</a:t>
            </a:r>
          </a:p>
          <a:p>
            <a:pPr marL="0" indent="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Questions-37%</a:t>
            </a:r>
            <a:endParaRPr lang="en-US" dirty="0"/>
          </a:p>
        </p:txBody>
      </p:sp>
      <p:sp>
        <p:nvSpPr>
          <p:cNvPr id="3" name="Content Placeholder 2"/>
          <p:cNvSpPr>
            <a:spLocks noGrp="1"/>
          </p:cNvSpPr>
          <p:nvPr>
            <p:ph idx="1"/>
          </p:nvPr>
        </p:nvSpPr>
        <p:spPr>
          <a:xfrm>
            <a:off x="457200" y="530352"/>
            <a:ext cx="8229600" cy="4187952"/>
          </a:xfrm>
        </p:spPr>
        <p:txBody>
          <a:bodyPr>
            <a:normAutofit/>
          </a:bodyPr>
          <a:lstStyle/>
          <a:p>
            <a:r>
              <a:rPr lang="en-US" dirty="0"/>
              <a:t>You stop play at 40 minutes but are reminded by an assistant referee just as the half time break starts that 45 minutes is the correct time for this game. You </a:t>
            </a:r>
            <a:r>
              <a:rPr lang="en-US" dirty="0" smtClean="0"/>
              <a:t>should</a:t>
            </a:r>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Questions</a:t>
            </a:r>
          </a:p>
        </p:txBody>
      </p:sp>
      <p:sp>
        <p:nvSpPr>
          <p:cNvPr id="3" name="Content Placeholder 2"/>
          <p:cNvSpPr>
            <a:spLocks noGrp="1"/>
          </p:cNvSpPr>
          <p:nvPr>
            <p:ph idx="1"/>
          </p:nvPr>
        </p:nvSpPr>
        <p:spPr>
          <a:xfrm>
            <a:off x="502920" y="609600"/>
            <a:ext cx="8183880" cy="4572000"/>
          </a:xfrm>
        </p:spPr>
        <p:txBody>
          <a:bodyPr>
            <a:normAutofit fontScale="77500" lnSpcReduction="20000"/>
          </a:bodyPr>
          <a:lstStyle/>
          <a:p>
            <a:r>
              <a:rPr lang="en-US" dirty="0"/>
              <a:t>A) Bring the teams back to the field to play the remaining 5 minutes and then have the half-time </a:t>
            </a:r>
            <a:r>
              <a:rPr lang="en-US" dirty="0" smtClean="0"/>
              <a:t>break</a:t>
            </a:r>
          </a:p>
          <a:p>
            <a:endParaRPr lang="en-US" dirty="0"/>
          </a:p>
          <a:p>
            <a:r>
              <a:rPr lang="en-US" dirty="0"/>
              <a:t>B) Abandon the game and include the details in your game </a:t>
            </a:r>
            <a:r>
              <a:rPr lang="en-US" dirty="0" smtClean="0"/>
              <a:t>report</a:t>
            </a:r>
          </a:p>
          <a:p>
            <a:endParaRPr lang="en-US" dirty="0"/>
          </a:p>
          <a:p>
            <a:r>
              <a:rPr lang="en-US" dirty="0"/>
              <a:t>C) If both coaches agree, shorten the second half to 40 </a:t>
            </a:r>
            <a:r>
              <a:rPr lang="en-US" dirty="0" smtClean="0"/>
              <a:t>minutes</a:t>
            </a:r>
          </a:p>
          <a:p>
            <a:endParaRPr lang="en-US" dirty="0"/>
          </a:p>
          <a:p>
            <a:r>
              <a:rPr lang="en-US" dirty="0"/>
              <a:t>D) If both coaches agree, add an extra 5 minutes to the second </a:t>
            </a:r>
            <a:r>
              <a:rPr lang="en-US" dirty="0" smtClean="0"/>
              <a:t>half</a:t>
            </a:r>
          </a:p>
          <a:p>
            <a:endParaRPr lang="en-US" dirty="0"/>
          </a:p>
          <a:p>
            <a:r>
              <a:rPr lang="en-US" dirty="0"/>
              <a:t>E) Play 45 minutes in the second half and include full details in the match report</a:t>
            </a:r>
          </a:p>
          <a:p>
            <a:endParaRPr lang="en-US" dirty="0"/>
          </a:p>
        </p:txBody>
      </p:sp>
    </p:spTree>
    <p:extLst>
      <p:ext uri="{BB962C8B-B14F-4D97-AF65-F5344CB8AC3E}">
        <p14:creationId xmlns:p14="http://schemas.microsoft.com/office/powerpoint/2010/main" xmlns="" val="4269882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missed </a:t>
            </a:r>
            <a:r>
              <a:rPr lang="en-US" dirty="0" smtClean="0"/>
              <a:t>Questions-37%</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a:t>A Red defender heads the ball to her goalkeeper who takes possession of the ball with her hands while in her goal area to prevent opponents from challenging for the ball. You have stopped play for the described situation. Select the correct restart: </a:t>
            </a:r>
            <a:endParaRPr lang="en-US" sz="2600" dirty="0" smtClean="0"/>
          </a:p>
          <a:p>
            <a:endParaRPr lang="en-US" dirty="0" smtClean="0"/>
          </a:p>
          <a:p>
            <a:r>
              <a:rPr lang="en-US" sz="2600" dirty="0" smtClean="0"/>
              <a:t>A</a:t>
            </a:r>
            <a:r>
              <a:rPr lang="en-US" sz="2600" dirty="0"/>
              <a:t>) Dropped Ball</a:t>
            </a:r>
          </a:p>
          <a:p>
            <a:r>
              <a:rPr lang="en-US" sz="2600" dirty="0"/>
              <a:t>B) Direct Free Kick</a:t>
            </a:r>
          </a:p>
          <a:p>
            <a:r>
              <a:rPr lang="en-US" sz="2600" dirty="0"/>
              <a:t>C) Penalty Kick</a:t>
            </a:r>
          </a:p>
          <a:p>
            <a:r>
              <a:rPr lang="en-US" sz="2600" dirty="0"/>
              <a:t>D) Kick Off</a:t>
            </a:r>
          </a:p>
          <a:p>
            <a:r>
              <a:rPr lang="en-US" sz="2600" dirty="0"/>
              <a:t>E) Indirect Free Kick</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78</TotalTime>
  <Words>909</Words>
  <Application>Microsoft Office PowerPoint</Application>
  <PresentationFormat>On-screen Show (4:3)</PresentationFormat>
  <Paragraphs>96</Paragraphs>
  <Slides>17</Slides>
  <Notes>0</Notes>
  <HiddenSlides>5</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Aspect</vt:lpstr>
      <vt:lpstr>Most Missed Questions</vt:lpstr>
      <vt:lpstr>Most missed Questions-30%</vt:lpstr>
      <vt:lpstr>Most missed Questions-31%</vt:lpstr>
      <vt:lpstr>Most missed Questions-33%</vt:lpstr>
      <vt:lpstr>Most missed Questions-34%</vt:lpstr>
      <vt:lpstr>Most missed Questions-35%</vt:lpstr>
      <vt:lpstr>Most missed Questions-37%</vt:lpstr>
      <vt:lpstr>Most missed Questions</vt:lpstr>
      <vt:lpstr>Most missed Questions-37%</vt:lpstr>
      <vt:lpstr>Most missed Questions-40%</vt:lpstr>
      <vt:lpstr>Most missed Questions-40%</vt:lpstr>
      <vt:lpstr>Most missed Questions-44%</vt:lpstr>
      <vt:lpstr>Most missed Questions-45%</vt:lpstr>
      <vt:lpstr>Most missed Questions-50%</vt:lpstr>
      <vt:lpstr>Most missed Questions-33%</vt:lpstr>
      <vt:lpstr>Most missed Questions-33%</vt:lpstr>
      <vt:lpstr>Most missed Questions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13</cp:revision>
  <dcterms:created xsi:type="dcterms:W3CDTF">2014-07-17T13:28:08Z</dcterms:created>
  <dcterms:modified xsi:type="dcterms:W3CDTF">2014-07-18T13:55:05Z</dcterms:modified>
</cp:coreProperties>
</file>